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95" r:id="rId3"/>
    <p:sldId id="296" r:id="rId4"/>
    <p:sldId id="298" r:id="rId5"/>
    <p:sldId id="297" r:id="rId6"/>
    <p:sldId id="286" r:id="rId7"/>
    <p:sldId id="284" r:id="rId8"/>
    <p:sldId id="287" r:id="rId9"/>
    <p:sldId id="288" r:id="rId10"/>
    <p:sldId id="290" r:id="rId11"/>
    <p:sldId id="289" r:id="rId12"/>
    <p:sldId id="291" r:id="rId13"/>
    <p:sldId id="292" r:id="rId14"/>
    <p:sldId id="293" r:id="rId15"/>
    <p:sldId id="294" r:id="rId16"/>
    <p:sldId id="299" r:id="rId17"/>
    <p:sldId id="300" r:id="rId18"/>
    <p:sldId id="301" r:id="rId19"/>
    <p:sldId id="30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036FB-4603-4CE4-8EB6-B1065F6C5C6A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1A0D8-580E-44AE-B36F-92AC4CA95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92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B01F9-2A9E-4197-8B1E-3200AA47F823}" type="datetimeFigureOut">
              <a:rPr lang="en-US" smtClean="0"/>
              <a:pPr/>
              <a:t>8/15/2014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TABLE JOINS</a:t>
            </a:r>
            <a:br>
              <a:rPr lang="en-US" dirty="0" smtClean="0"/>
            </a:br>
            <a:r>
              <a:rPr lang="en-US" sz="3600" dirty="0" smtClean="0"/>
              <a:t>SQL Table Joins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Including a Logic Preamble</a:t>
            </a:r>
            <a:br>
              <a:rPr lang="en-US" sz="2400" dirty="0" smtClean="0"/>
            </a:br>
            <a:r>
              <a:rPr lang="en-US" sz="2400" dirty="0" smtClean="0"/>
              <a:t>as an aid to understanding</a:t>
            </a:r>
            <a:br>
              <a:rPr lang="en-US" sz="2400" dirty="0" smtClean="0"/>
            </a:br>
            <a:r>
              <a:rPr lang="en-US" sz="2400" dirty="0" smtClean="0"/>
              <a:t>the range of results from Table Joins.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LEFT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SELECT * FROM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b="1" dirty="0" smtClean="0"/>
              <a:t>LEFT JOIN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b="1" dirty="0" smtClean="0"/>
              <a:t>ON</a:t>
            </a:r>
            <a:r>
              <a:rPr lang="en-US" dirty="0" smtClean="0"/>
              <a:t> </a:t>
            </a:r>
            <a:r>
              <a:rPr lang="en-US" dirty="0" err="1" smtClean="0"/>
              <a:t>A.Key</a:t>
            </a:r>
            <a:r>
              <a:rPr lang="en-US" dirty="0" smtClean="0"/>
              <a:t> = </a:t>
            </a:r>
            <a:r>
              <a:rPr lang="en-US" dirty="0" err="1" smtClean="0"/>
              <a:t>B.Key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B.Key</a:t>
            </a:r>
            <a:r>
              <a:rPr lang="en-US" dirty="0" smtClean="0"/>
              <a:t> IS NULL;</a:t>
            </a:r>
          </a:p>
          <a:p>
            <a:r>
              <a:rPr lang="en-US" dirty="0" smtClean="0"/>
              <a:t>A which is NOT B.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752600"/>
            <a:ext cx="36766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SELECT * FROM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b="1" dirty="0" smtClean="0"/>
              <a:t>RIGHT JOIN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b="1" dirty="0" smtClean="0"/>
              <a:t>ON</a:t>
            </a:r>
            <a:r>
              <a:rPr lang="en-US" dirty="0" smtClean="0"/>
              <a:t> </a:t>
            </a:r>
            <a:r>
              <a:rPr lang="en-US" dirty="0" err="1" smtClean="0"/>
              <a:t>A.Key</a:t>
            </a:r>
            <a:r>
              <a:rPr lang="en-US" dirty="0" smtClean="0"/>
              <a:t> = </a:t>
            </a:r>
            <a:r>
              <a:rPr lang="en-US" dirty="0" err="1" smtClean="0"/>
              <a:t>B.Key</a:t>
            </a:r>
            <a:endParaRPr lang="en-US" dirty="0" smtClean="0"/>
          </a:p>
          <a:p>
            <a:r>
              <a:rPr lang="en-US" dirty="0" smtClean="0"/>
              <a:t>If no match in A, those columns will contain </a:t>
            </a:r>
            <a:r>
              <a:rPr lang="en-US" i="1" dirty="0" smtClean="0"/>
              <a:t>NULL</a:t>
            </a:r>
            <a:r>
              <a:rPr lang="en-US" dirty="0" smtClean="0"/>
              <a:t>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676400"/>
            <a:ext cx="35623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SELECT * FROM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b="1" dirty="0" smtClean="0"/>
              <a:t>RIGHT JOIN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b="1" dirty="0" smtClean="0"/>
              <a:t>ON</a:t>
            </a:r>
            <a:r>
              <a:rPr lang="en-US" dirty="0" smtClean="0"/>
              <a:t> </a:t>
            </a:r>
            <a:r>
              <a:rPr lang="en-US" dirty="0" err="1" smtClean="0"/>
              <a:t>A.Key</a:t>
            </a:r>
            <a:r>
              <a:rPr lang="en-US" dirty="0" smtClean="0"/>
              <a:t> = </a:t>
            </a:r>
            <a:r>
              <a:rPr lang="en-US" dirty="0" err="1" smtClean="0"/>
              <a:t>B.Key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A.Key</a:t>
            </a:r>
            <a:r>
              <a:rPr lang="en-US" dirty="0" smtClean="0"/>
              <a:t> IS NULL;</a:t>
            </a:r>
          </a:p>
          <a:p>
            <a:r>
              <a:rPr lang="en-US" dirty="0" smtClean="0"/>
              <a:t>If no match in A, those columns will not exist.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81200"/>
            <a:ext cx="3810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600200"/>
            <a:ext cx="35337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OUTER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SELECT * FROM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b="1" dirty="0" smtClean="0"/>
              <a:t>FULL OUTER JOIN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b="1" dirty="0" smtClean="0"/>
              <a:t>ON</a:t>
            </a:r>
            <a:r>
              <a:rPr lang="en-US" dirty="0" smtClean="0"/>
              <a:t> </a:t>
            </a:r>
            <a:r>
              <a:rPr lang="en-US" dirty="0" err="1" smtClean="0"/>
              <a:t>A.Key</a:t>
            </a:r>
            <a:r>
              <a:rPr lang="en-US" dirty="0" smtClean="0"/>
              <a:t> = </a:t>
            </a:r>
            <a:r>
              <a:rPr lang="en-US" dirty="0" err="1" smtClean="0"/>
              <a:t>B.Key</a:t>
            </a:r>
            <a:r>
              <a:rPr lang="en-US" dirty="0" smtClean="0"/>
              <a:t>;</a:t>
            </a:r>
          </a:p>
          <a:p>
            <a:r>
              <a:rPr lang="en-US" dirty="0" smtClean="0"/>
              <a:t>If no match in A or B, those columns will contain </a:t>
            </a:r>
            <a:r>
              <a:rPr lang="en-US" i="1" dirty="0" smtClean="0"/>
              <a:t>NULL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OUTER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5105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SELECT * FROM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b="1" dirty="0" smtClean="0"/>
              <a:t>FULL OUTER JOIN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b="1" dirty="0" smtClean="0"/>
              <a:t>ON</a:t>
            </a:r>
            <a:r>
              <a:rPr lang="en-US" dirty="0" smtClean="0"/>
              <a:t> </a:t>
            </a:r>
            <a:r>
              <a:rPr lang="en-US" dirty="0" err="1" smtClean="0"/>
              <a:t>A.Key</a:t>
            </a:r>
            <a:r>
              <a:rPr lang="en-US" dirty="0" smtClean="0"/>
              <a:t> = </a:t>
            </a:r>
            <a:r>
              <a:rPr lang="en-US" dirty="0" err="1" smtClean="0"/>
              <a:t>B.Key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  <a:r>
              <a:rPr lang="en-US" dirty="0" err="1" smtClean="0"/>
              <a:t>A.Key</a:t>
            </a:r>
            <a:r>
              <a:rPr lang="en-US" dirty="0" smtClean="0"/>
              <a:t> IS NULL</a:t>
            </a:r>
            <a:br>
              <a:rPr lang="en-US" dirty="0" smtClean="0"/>
            </a:br>
            <a:r>
              <a:rPr lang="en-US" dirty="0" smtClean="0"/>
              <a:t>OR </a:t>
            </a:r>
            <a:r>
              <a:rPr lang="en-US" dirty="0" err="1" smtClean="0"/>
              <a:t>B.Key</a:t>
            </a:r>
            <a:r>
              <a:rPr lang="en-US" dirty="0" smtClean="0"/>
              <a:t> IS NULL;</a:t>
            </a:r>
          </a:p>
          <a:p>
            <a:r>
              <a:rPr lang="en-US" dirty="0" smtClean="0"/>
              <a:t>That which is A but NOT B</a:t>
            </a:r>
            <a:br>
              <a:rPr lang="en-US" dirty="0" smtClean="0"/>
            </a:br>
            <a:r>
              <a:rPr lang="en-US" dirty="0" smtClean="0"/>
              <a:t>OR B but NOT A.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600200"/>
            <a:ext cx="37528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“USING” Keyword?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doing an INNER JOIN, we can write:</a:t>
            </a:r>
          </a:p>
          <a:p>
            <a:pPr lvl="1"/>
            <a:r>
              <a:rPr lang="en-US" dirty="0" smtClean="0"/>
              <a:t>SELECT &lt;columns list&gt; </a:t>
            </a:r>
            <a:br>
              <a:rPr lang="en-US" dirty="0" smtClean="0"/>
            </a:br>
            <a:r>
              <a:rPr lang="en-US" dirty="0" smtClean="0"/>
              <a:t>FROM Order INNER JOIN Items </a:t>
            </a:r>
            <a:br>
              <a:rPr lang="en-US" dirty="0" smtClean="0"/>
            </a:br>
            <a:r>
              <a:rPr lang="en-US" dirty="0" smtClean="0"/>
              <a:t>ON </a:t>
            </a:r>
            <a:r>
              <a:rPr lang="en-US" dirty="0" err="1" smtClean="0"/>
              <a:t>Order.id_items</a:t>
            </a:r>
            <a:r>
              <a:rPr lang="en-US" dirty="0" smtClean="0"/>
              <a:t> = </a:t>
            </a:r>
            <a:r>
              <a:rPr lang="en-US" dirty="0" err="1" smtClean="0"/>
              <a:t>Items.id_items</a:t>
            </a:r>
            <a:r>
              <a:rPr lang="en-US" dirty="0" smtClean="0"/>
              <a:t>;</a:t>
            </a:r>
          </a:p>
          <a:p>
            <a:r>
              <a:rPr lang="en-US" dirty="0" smtClean="0"/>
              <a:t>OR we can write:</a:t>
            </a:r>
          </a:p>
          <a:p>
            <a:pPr lvl="1"/>
            <a:r>
              <a:rPr lang="en-US" dirty="0" smtClean="0"/>
              <a:t>SELECT &lt;columns list&gt; FROM Order</a:t>
            </a:r>
            <a:br>
              <a:rPr lang="en-US" dirty="0" smtClean="0"/>
            </a:br>
            <a:r>
              <a:rPr lang="en-US" dirty="0" smtClean="0"/>
              <a:t>INNER JOIN Items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(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id_items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dirty="0" smtClean="0"/>
              <a:t>;</a:t>
            </a:r>
          </a:p>
          <a:p>
            <a:r>
              <a:rPr lang="en-US" dirty="0" smtClean="0"/>
              <a:t>USING works </a:t>
            </a:r>
            <a:r>
              <a:rPr lang="en-US" u="sng" dirty="0" smtClean="0"/>
              <a:t>only</a:t>
            </a:r>
            <a:r>
              <a:rPr lang="en-US" dirty="0" smtClean="0"/>
              <a:t> when the joining columns in both tables have the exact SAME name.</a:t>
            </a:r>
          </a:p>
          <a:p>
            <a:r>
              <a:rPr lang="en-US" dirty="0" smtClean="0"/>
              <a:t>Otherwise, use the ON keyword.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Activities:</a:t>
            </a:r>
            <a:br>
              <a:rPr lang="en-US" dirty="0" smtClean="0"/>
            </a:br>
            <a:r>
              <a:rPr lang="en-US" sz="4000" dirty="0" smtClean="0"/>
              <a:t>In the Alpine Inventory Database: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Write a query to show the </a:t>
            </a:r>
            <a:r>
              <a:rPr lang="en-US" dirty="0" err="1" smtClean="0"/>
              <a:t>alp_inventory</a:t>
            </a:r>
            <a:r>
              <a:rPr lang="en-US" dirty="0" smtClean="0"/>
              <a:t> table along with the description and category from the </a:t>
            </a:r>
            <a:r>
              <a:rPr lang="en-US" dirty="0" err="1" smtClean="0"/>
              <a:t>alp_item</a:t>
            </a:r>
            <a:r>
              <a:rPr lang="en-US" dirty="0" smtClean="0"/>
              <a:t> table.</a:t>
            </a:r>
            <a:br>
              <a:rPr lang="en-US" dirty="0" smtClean="0"/>
            </a:br>
            <a:r>
              <a:rPr lang="en-US" dirty="0" smtClean="0"/>
              <a:t>(hint: INNER JOIN by the </a:t>
            </a:r>
            <a:r>
              <a:rPr lang="en-US" dirty="0" err="1" smtClean="0"/>
              <a:t>item_id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Answer:</a:t>
            </a:r>
            <a:br>
              <a:rPr lang="en-US" dirty="0" smtClean="0"/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SELECT * FROM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alp_inventory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INNER JOIN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alp_item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USING 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item_id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SELECT * FROM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alp_inventory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INNER JOIN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alp_item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ON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alp_inventory.item_id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alp_item.item_id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Activities:</a:t>
            </a:r>
            <a:br>
              <a:rPr lang="en-US" dirty="0" smtClean="0"/>
            </a:br>
            <a:r>
              <a:rPr lang="en-US" sz="4000" dirty="0" smtClean="0"/>
              <a:t>In the Alpine Inventory Database: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 a query to show the </a:t>
            </a:r>
            <a:r>
              <a:rPr lang="en-US" dirty="0" err="1" smtClean="0"/>
              <a:t>alp_orders</a:t>
            </a:r>
            <a:r>
              <a:rPr lang="en-US" dirty="0" smtClean="0"/>
              <a:t> table along with each </a:t>
            </a:r>
            <a:r>
              <a:rPr lang="en-US" dirty="0" err="1" smtClean="0"/>
              <a:t>orderline</a:t>
            </a:r>
            <a:r>
              <a:rPr lang="en-US" dirty="0" smtClean="0"/>
              <a:t> for the order.</a:t>
            </a:r>
            <a:br>
              <a:rPr lang="en-US" dirty="0" smtClean="0"/>
            </a:br>
            <a:r>
              <a:rPr lang="en-US" dirty="0" smtClean="0"/>
              <a:t>(hint: INNER JOIN by the </a:t>
            </a:r>
            <a:r>
              <a:rPr lang="en-US" dirty="0" err="1" smtClean="0"/>
              <a:t>order_id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Answer:</a:t>
            </a:r>
            <a:br>
              <a:rPr lang="en-US" dirty="0" smtClean="0"/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SELECT * FROM</a:t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alp_orders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 INNER JOIN 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alp_orderline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8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USING (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order_id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Activities:</a:t>
            </a:r>
            <a:br>
              <a:rPr lang="en-US" dirty="0" smtClean="0"/>
            </a:br>
            <a:r>
              <a:rPr lang="en-US" sz="4000" dirty="0" smtClean="0"/>
              <a:t>In the Alpine Inventory Database: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the previous order query, add the customer information.</a:t>
            </a:r>
            <a:br>
              <a:rPr lang="en-US" dirty="0" smtClean="0"/>
            </a:br>
            <a:r>
              <a:rPr lang="en-US" dirty="0" smtClean="0"/>
              <a:t>(hint: two INNER JOINs are needed)</a:t>
            </a:r>
          </a:p>
          <a:p>
            <a:r>
              <a:rPr lang="en-US" dirty="0" smtClean="0"/>
              <a:t>Answer:</a:t>
            </a:r>
            <a:br>
              <a:rPr lang="en-US" dirty="0" smtClean="0"/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SELECT * FROM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alp_orders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INNER JOIN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alp_orderline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USING 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order_id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INNER JOIN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alp_customer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USING 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cust_id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dirty="0" smtClean="0">
                <a:cs typeface="Courier New" pitchFamily="49" charset="0"/>
              </a:rPr>
              <a:t>Question: there are no rows for customers who have not placed an order. How could I obtain that information?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Activities:</a:t>
            </a:r>
            <a:br>
              <a:rPr lang="en-US" dirty="0" smtClean="0"/>
            </a:br>
            <a:r>
              <a:rPr lang="en-US" sz="4000" dirty="0" smtClean="0"/>
              <a:t>In the Alpine Inventory Database: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Answer:</a:t>
            </a:r>
            <a:br>
              <a:rPr lang="en-US" dirty="0" smtClean="0"/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SELECT * FROM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alp_orders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INNER JOIN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alp_orderline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USING 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order_id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</a:t>
            </a:r>
            <a:br>
              <a:rPr lang="en-US" sz="24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400" u="sng" dirty="0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JOIN 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alp_customer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 USING (</a:t>
            </a:r>
            <a:r>
              <a:rPr lang="en-US" sz="2400" dirty="0" err="1" smtClean="0">
                <a:latin typeface="Courier New" pitchFamily="49" charset="0"/>
                <a:cs typeface="Courier New" pitchFamily="49" charset="0"/>
              </a:rPr>
              <a:t>cust_id</a:t>
            </a:r>
            <a:r>
              <a:rPr lang="en-US" sz="24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dirty="0" smtClean="0">
                <a:cs typeface="Courier New" pitchFamily="49" charset="0"/>
              </a:rPr>
              <a:t>In this query, the </a:t>
            </a:r>
            <a:r>
              <a:rPr lang="en-US" dirty="0" err="1" smtClean="0">
                <a:cs typeface="Courier New" pitchFamily="49" charset="0"/>
              </a:rPr>
              <a:t>alp_customer</a:t>
            </a:r>
            <a:r>
              <a:rPr lang="en-US" dirty="0" smtClean="0">
                <a:cs typeface="Courier New" pitchFamily="49" charset="0"/>
              </a:rPr>
              <a:t> table is the </a:t>
            </a:r>
            <a:r>
              <a:rPr lang="en-US" dirty="0" smtClean="0">
                <a:cs typeface="Courier New" pitchFamily="49" charset="0"/>
              </a:rPr>
              <a:t>table we want </a:t>
            </a:r>
            <a:r>
              <a:rPr lang="en-US" u="sng" dirty="0" smtClean="0">
                <a:cs typeface="Courier New" pitchFamily="49" charset="0"/>
              </a:rPr>
              <a:t>everything</a:t>
            </a:r>
            <a:r>
              <a:rPr lang="en-US" dirty="0" smtClean="0">
                <a:cs typeface="Courier New" pitchFamily="49" charset="0"/>
              </a:rPr>
              <a:t> from, </a:t>
            </a:r>
            <a:r>
              <a:rPr lang="en-US" dirty="0" smtClean="0">
                <a:cs typeface="Courier New" pitchFamily="49" charset="0"/>
              </a:rPr>
              <a:t>so we use RIGHT JOIN for that table </a:t>
            </a:r>
            <a:r>
              <a:rPr lang="en-US" dirty="0" smtClean="0">
                <a:cs typeface="Courier New" pitchFamily="49" charset="0"/>
              </a:rPr>
              <a:t>entry (it’s the rightmost table in the query).</a:t>
            </a:r>
            <a:endParaRPr lang="en-US" dirty="0" smtClean="0">
              <a:cs typeface="Courier New" pitchFamily="49" charset="0"/>
            </a:endParaRPr>
          </a:p>
          <a:p>
            <a:r>
              <a:rPr lang="en-US" dirty="0" smtClean="0">
                <a:cs typeface="Courier New" pitchFamily="49" charset="0"/>
              </a:rPr>
              <a:t>Customers who have not placed an order have </a:t>
            </a:r>
            <a:r>
              <a:rPr lang="en-US" i="1" dirty="0" smtClean="0">
                <a:cs typeface="Courier New" pitchFamily="49" charset="0"/>
              </a:rPr>
              <a:t>null</a:t>
            </a:r>
            <a:r>
              <a:rPr lang="en-US" dirty="0" smtClean="0">
                <a:cs typeface="Courier New" pitchFamily="49" charset="0"/>
              </a:rPr>
              <a:t> in the order columns.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Tale of Two Tables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54864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Question: </a:t>
            </a:r>
            <a:r>
              <a:rPr lang="en-US" dirty="0" smtClean="0"/>
              <a:t>How do I list each department, along with their employees?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553200" cy="378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599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Cartesian Product of the two tables is every combination of rows: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SELECT * FROM Dept, Employee;</a:t>
            </a:r>
          </a:p>
          <a:p>
            <a:r>
              <a:rPr lang="en-US" sz="2000" dirty="0" smtClean="0"/>
              <a:t>Dept table 2 rows X Employee table 3 rows = 6 rows:</a:t>
            </a:r>
          </a:p>
          <a:p>
            <a:r>
              <a:rPr lang="en-US" sz="2000" dirty="0" smtClean="0"/>
              <a:t>But …. John Doe and Willy </a:t>
            </a:r>
            <a:r>
              <a:rPr lang="en-US" sz="2000" dirty="0" err="1" smtClean="0"/>
              <a:t>Wonka</a:t>
            </a:r>
            <a:r>
              <a:rPr lang="en-US" sz="2000" dirty="0" smtClean="0"/>
              <a:t> aren’t in the Philosophy dept! </a:t>
            </a:r>
            <a:br>
              <a:rPr lang="en-US" sz="2000" dirty="0" smtClean="0"/>
            </a:br>
            <a:r>
              <a:rPr lang="en-US" sz="2000" dirty="0" smtClean="0"/>
              <a:t>They’re in Toys!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581400"/>
            <a:ext cx="602250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458200" cy="1219199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 INNER JOIN of the two tables is the Intersection of every combination of rows; that is, where Foreign Key = corresponding Primary Key: 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SELECT * FROM Dept INNER JOIN Employee USING 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DeptID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429000"/>
            <a:ext cx="6185276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Brace 5"/>
          <p:cNvSpPr/>
          <p:nvPr/>
        </p:nvSpPr>
        <p:spPr>
          <a:xfrm>
            <a:off x="6934200" y="4648200"/>
            <a:ext cx="304800" cy="1219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Elbow Connector 9"/>
          <p:cNvCxnSpPr/>
          <p:nvPr/>
        </p:nvCxnSpPr>
        <p:spPr>
          <a:xfrm rot="16200000" flipH="1">
            <a:off x="5829300" y="3771900"/>
            <a:ext cx="2590800" cy="381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819400" y="4648200"/>
            <a:ext cx="16764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819400" y="5029200"/>
            <a:ext cx="16764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19400" y="5486400"/>
            <a:ext cx="16764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JOIN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199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SELECT * FROM </a:t>
            </a:r>
            <a:br>
              <a:rPr lang="en-US" sz="2600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Dept INNER JOIN Employee USING (</a:t>
            </a:r>
            <a:r>
              <a:rPr lang="en-US" sz="2600" dirty="0" err="1" smtClean="0">
                <a:latin typeface="Courier New" pitchFamily="49" charset="0"/>
                <a:cs typeface="Courier New" pitchFamily="49" charset="0"/>
              </a:rPr>
              <a:t>DeptID</a:t>
            </a:r>
            <a:r>
              <a:rPr lang="en-US" sz="2600" dirty="0" smtClean="0">
                <a:latin typeface="Courier New" pitchFamily="49" charset="0"/>
                <a:cs typeface="Courier New" pitchFamily="49" charset="0"/>
              </a:rPr>
              <a:t>);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267200"/>
            <a:ext cx="680615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609600" y="1752600"/>
            <a:ext cx="76962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2819400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acts as a </a:t>
            </a:r>
            <a:r>
              <a:rPr lang="en-US" u="sng" dirty="0" smtClean="0"/>
              <a:t>single table </a:t>
            </a:r>
            <a:r>
              <a:rPr lang="en-US" dirty="0" smtClean="0"/>
              <a:t>in the SQL query.</a:t>
            </a:r>
          </a:p>
          <a:p>
            <a:endParaRPr lang="en-US" dirty="0" smtClean="0"/>
          </a:p>
          <a:p>
            <a:r>
              <a:rPr lang="en-US" dirty="0" smtClean="0"/>
              <a:t>The resulting table exists in memory for the duration of the query.</a:t>
            </a:r>
            <a:br>
              <a:rPr lang="en-US" dirty="0" smtClean="0"/>
            </a:br>
            <a:r>
              <a:rPr lang="en-US" dirty="0" smtClean="0"/>
              <a:t>(i.e. it is not stored permanently.)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819400" y="2514600"/>
            <a:ext cx="762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603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SQL TABLE JOINS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514600"/>
          </a:xfrm>
        </p:spPr>
        <p:txBody>
          <a:bodyPr>
            <a:normAutofit/>
          </a:bodyPr>
          <a:lstStyle/>
          <a:p>
            <a:r>
              <a:rPr lang="en-US" dirty="0" smtClean="0"/>
              <a:t>The Results From Joins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QLJoin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421" y="0"/>
            <a:ext cx="8617979" cy="683995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5029200" cy="4525963"/>
          </a:xfrm>
        </p:spPr>
        <p:txBody>
          <a:bodyPr/>
          <a:lstStyle/>
          <a:p>
            <a:r>
              <a:rPr lang="en-US" dirty="0" smtClean="0"/>
              <a:t>SELECT * FROM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b="1" dirty="0" smtClean="0"/>
              <a:t>INNER JOIN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b="1" dirty="0" smtClean="0"/>
              <a:t>ON</a:t>
            </a:r>
            <a:r>
              <a:rPr lang="en-US" dirty="0" smtClean="0"/>
              <a:t> </a:t>
            </a:r>
            <a:r>
              <a:rPr lang="en-US" dirty="0" err="1" smtClean="0"/>
              <a:t>A.Key</a:t>
            </a:r>
            <a:r>
              <a:rPr lang="en-US" dirty="0" smtClean="0"/>
              <a:t> = </a:t>
            </a:r>
            <a:r>
              <a:rPr lang="en-US" dirty="0" err="1" smtClean="0"/>
              <a:t>B.Key</a:t>
            </a:r>
            <a:endParaRPr lang="en-US" dirty="0" smtClean="0"/>
          </a:p>
          <a:p>
            <a:r>
              <a:rPr lang="en-US" dirty="0" smtClean="0"/>
              <a:t>Example, </a:t>
            </a:r>
            <a:r>
              <a:rPr lang="en-US" dirty="0" err="1" smtClean="0"/>
              <a:t>B.Key</a:t>
            </a:r>
            <a:r>
              <a:rPr lang="en-US" dirty="0" smtClean="0"/>
              <a:t> may be a foreign key to the primary key in A.</a:t>
            </a:r>
          </a:p>
          <a:p>
            <a:r>
              <a:rPr lang="en-US" dirty="0" smtClean="0"/>
              <a:t>A AND B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0650" y="1295400"/>
            <a:ext cx="394335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LEFT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SELECT * FROM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b="1" dirty="0" smtClean="0"/>
              <a:t>LEFT JOIN </a:t>
            </a:r>
            <a:r>
              <a:rPr lang="en-US" dirty="0" smtClean="0"/>
              <a:t>B</a:t>
            </a:r>
            <a:br>
              <a:rPr lang="en-US" dirty="0" smtClean="0"/>
            </a:br>
            <a:r>
              <a:rPr lang="en-US" b="1" dirty="0" smtClean="0"/>
              <a:t>ON</a:t>
            </a:r>
            <a:r>
              <a:rPr lang="en-US" dirty="0" smtClean="0"/>
              <a:t> </a:t>
            </a:r>
            <a:r>
              <a:rPr lang="en-US" dirty="0" err="1" smtClean="0"/>
              <a:t>A.Key</a:t>
            </a:r>
            <a:r>
              <a:rPr lang="en-US" dirty="0" smtClean="0"/>
              <a:t> = </a:t>
            </a:r>
            <a:r>
              <a:rPr lang="en-US" dirty="0" err="1" smtClean="0"/>
              <a:t>B.Key</a:t>
            </a:r>
            <a:endParaRPr lang="en-US" dirty="0" smtClean="0"/>
          </a:p>
          <a:p>
            <a:r>
              <a:rPr lang="en-US" dirty="0" smtClean="0"/>
              <a:t>If no match in B, those columns will exist and contain </a:t>
            </a:r>
            <a:r>
              <a:rPr lang="en-US" i="1" dirty="0" smtClean="0"/>
              <a:t>NULL</a:t>
            </a:r>
            <a:r>
              <a:rPr lang="en-US" dirty="0" smtClean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828800"/>
            <a:ext cx="35242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267</Words>
  <Application>Microsoft Office PowerPoint</Application>
  <PresentationFormat>On-screen Show (4:3)</PresentationFormat>
  <Paragraphs>62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SQL TABLE JOINS SQL Table Joins</vt:lpstr>
      <vt:lpstr>A Tale of Two Tables</vt:lpstr>
      <vt:lpstr>CROSS JOIN</vt:lpstr>
      <vt:lpstr>INNER JOIN</vt:lpstr>
      <vt:lpstr>INNER JOIN Result</vt:lpstr>
      <vt:lpstr>SQL TABLE JOINS  </vt:lpstr>
      <vt:lpstr>PowerPoint Presentation</vt:lpstr>
      <vt:lpstr>INNER JOIN</vt:lpstr>
      <vt:lpstr>LEFT JOIN</vt:lpstr>
      <vt:lpstr>LEFT JOIN</vt:lpstr>
      <vt:lpstr>RIGHT JOIN</vt:lpstr>
      <vt:lpstr>RIGHT JOIN</vt:lpstr>
      <vt:lpstr>FULL OUTER JOIN</vt:lpstr>
      <vt:lpstr>FULL OUTER JOIN</vt:lpstr>
      <vt:lpstr>What is the “USING” Keyword?</vt:lpstr>
      <vt:lpstr>Activities: In the Alpine Inventory Database:</vt:lpstr>
      <vt:lpstr>Activities: In the Alpine Inventory Database:</vt:lpstr>
      <vt:lpstr>Activities: In the Alpine Inventory Database:</vt:lpstr>
      <vt:lpstr>Activities: In the Alpine Inventory Database: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in a Complex World</dc:title>
  <dc:creator>John</dc:creator>
  <cp:lastModifiedBy>Wyatt, John</cp:lastModifiedBy>
  <cp:revision>52</cp:revision>
  <dcterms:created xsi:type="dcterms:W3CDTF">2014-06-05T13:09:09Z</dcterms:created>
  <dcterms:modified xsi:type="dcterms:W3CDTF">2014-08-15T16:51:54Z</dcterms:modified>
</cp:coreProperties>
</file>